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27432000" cy="36576000"/>
  <p:notesSz cx="7099300" cy="9385300"/>
  <p:defaultTextStyle>
    <a:defPPr>
      <a:defRPr lang="en-US"/>
    </a:defPPr>
    <a:lvl1pPr algn="l" defTabSz="1828800" rtl="0" fontAlgn="base">
      <a:spcBef>
        <a:spcPct val="0"/>
      </a:spcBef>
      <a:spcAft>
        <a:spcPct val="0"/>
      </a:spcAft>
      <a:defRPr sz="7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1828800" indent="-1371600" algn="l" defTabSz="1828800" rtl="0" fontAlgn="base">
      <a:spcBef>
        <a:spcPct val="0"/>
      </a:spcBef>
      <a:spcAft>
        <a:spcPct val="0"/>
      </a:spcAft>
      <a:defRPr sz="7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3657600" indent="-2743200" algn="l" defTabSz="1828800" rtl="0" fontAlgn="base">
      <a:spcBef>
        <a:spcPct val="0"/>
      </a:spcBef>
      <a:spcAft>
        <a:spcPct val="0"/>
      </a:spcAft>
      <a:defRPr sz="7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5486400" indent="-4114800" algn="l" defTabSz="1828800" rtl="0" fontAlgn="base">
      <a:spcBef>
        <a:spcPct val="0"/>
      </a:spcBef>
      <a:spcAft>
        <a:spcPct val="0"/>
      </a:spcAft>
      <a:defRPr sz="7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7315200" indent="-5486400" algn="l" defTabSz="1828800" rtl="0" fontAlgn="base">
      <a:spcBef>
        <a:spcPct val="0"/>
      </a:spcBef>
      <a:spcAft>
        <a:spcPct val="0"/>
      </a:spcAft>
      <a:defRPr sz="7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72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72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72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72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20">
          <p15:clr>
            <a:srgbClr val="A4A3A4"/>
          </p15:clr>
        </p15:guide>
        <p15:guide id="2" pos="86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454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661"/>
  </p:normalViewPr>
  <p:slideViewPr>
    <p:cSldViewPr snapToObjects="1">
      <p:cViewPr varScale="1">
        <p:scale>
          <a:sx n="17" d="100"/>
          <a:sy n="17" d="100"/>
        </p:scale>
        <p:origin x="1656" y="312"/>
      </p:cViewPr>
      <p:guideLst>
        <p:guide orient="horz" pos="11520"/>
        <p:guide pos="86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7837BA-9D93-4C45-B54F-B65A88BB093F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1173163"/>
            <a:ext cx="2374900" cy="3167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6438"/>
            <a:ext cx="5680075" cy="3695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5400"/>
            <a:ext cx="307657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8915400"/>
            <a:ext cx="307657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FBEC41-D6FA-5445-AE63-3C837EB93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703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BEC41-D6FA-5445-AE63-3C837EB93D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20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11362270"/>
            <a:ext cx="23317200" cy="78401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0726400"/>
            <a:ext cx="19202400" cy="9347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144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C4DB1E-41A8-E54A-800F-F17AFBB7E653}" type="datetime1">
              <a:rPr lang="en-US" altLang="en-US" smtClean="0"/>
              <a:t>10/31/17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37DCB-8F25-FC46-B34A-2951527D1C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024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52DECA-0A1D-0240-A600-9B0E6B064816}" type="datetime1">
              <a:rPr lang="en-US" altLang="en-US" smtClean="0"/>
              <a:t>10/31/17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22D95-82B2-B34F-83EF-86E8288FC1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6356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664600" y="7814739"/>
            <a:ext cx="18516600" cy="1664377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14800" y="7814739"/>
            <a:ext cx="55092600" cy="1664377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CB6E5F-2457-E047-AF01-FD9EB6B1BF37}" type="datetime1">
              <a:rPr lang="en-US" altLang="en-US" smtClean="0"/>
              <a:t>10/31/17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9D5AB-493D-5F44-8375-27AF1E762A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9338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7969F3-8075-4E4B-B9C7-9AB254318FC4}" type="datetime1">
              <a:rPr lang="en-US" altLang="en-US" smtClean="0"/>
              <a:t>10/31/17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937862-ADEE-CA49-8977-4EF0926349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21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9" y="23503469"/>
            <a:ext cx="23317200" cy="7264400"/>
          </a:xfrm>
        </p:spPr>
        <p:txBody>
          <a:bodyPr anchor="t"/>
          <a:lstStyle>
            <a:lvl1pPr algn="l">
              <a:defRPr sz="16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39" y="15502472"/>
            <a:ext cx="23317200" cy="8000997"/>
          </a:xfrm>
        </p:spPr>
        <p:txBody>
          <a:bodyPr anchor="b"/>
          <a:lstStyle>
            <a:lvl1pPr marL="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1pPr>
            <a:lvl2pPr marL="1828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6576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3pPr>
            <a:lvl4pPr marL="54864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4pPr>
            <a:lvl5pPr marL="73152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5pPr>
            <a:lvl6pPr marL="91440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9860F2-537E-1C45-B563-1A77FD18276D}" type="datetime1">
              <a:rPr lang="en-US" altLang="en-US" smtClean="0"/>
              <a:t>10/31/17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09767C-0D77-754C-BDBC-0D47D95B0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026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4800" y="45516800"/>
            <a:ext cx="36804600" cy="128735669"/>
          </a:xfrm>
        </p:spPr>
        <p:txBody>
          <a:bodyPr/>
          <a:lstStyle>
            <a:lvl1pPr>
              <a:defRPr sz="11200"/>
            </a:lvl1pPr>
            <a:lvl2pPr>
              <a:defRPr sz="9600"/>
            </a:lvl2pPr>
            <a:lvl3pPr>
              <a:defRPr sz="80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376600" y="45516800"/>
            <a:ext cx="36804600" cy="128735669"/>
          </a:xfrm>
        </p:spPr>
        <p:txBody>
          <a:bodyPr/>
          <a:lstStyle>
            <a:lvl1pPr>
              <a:defRPr sz="11200"/>
            </a:lvl1pPr>
            <a:lvl2pPr>
              <a:defRPr sz="9600"/>
            </a:lvl2pPr>
            <a:lvl3pPr>
              <a:defRPr sz="80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3608D6-724D-F649-AE0F-681D9AED40D8}" type="datetime1">
              <a:rPr lang="en-US" altLang="en-US" smtClean="0"/>
              <a:t>10/31/17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64010-2721-B04A-9EEC-F52F415EF6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601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464736"/>
            <a:ext cx="24688800" cy="6096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8187269"/>
            <a:ext cx="12120564" cy="3412064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11599333"/>
            <a:ext cx="12120564" cy="21073536"/>
          </a:xfrm>
        </p:spPr>
        <p:txBody>
          <a:bodyPr/>
          <a:lstStyle>
            <a:lvl1pPr>
              <a:defRPr sz="9600"/>
            </a:lvl1pPr>
            <a:lvl2pPr>
              <a:defRPr sz="8000"/>
            </a:lvl2pPr>
            <a:lvl3pPr>
              <a:defRPr sz="72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077" y="8187269"/>
            <a:ext cx="12125325" cy="3412064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077" y="11599333"/>
            <a:ext cx="12125325" cy="21073536"/>
          </a:xfrm>
        </p:spPr>
        <p:txBody>
          <a:bodyPr/>
          <a:lstStyle>
            <a:lvl1pPr>
              <a:defRPr sz="9600"/>
            </a:lvl1pPr>
            <a:lvl2pPr>
              <a:defRPr sz="8000"/>
            </a:lvl2pPr>
            <a:lvl3pPr>
              <a:defRPr sz="72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3E9FAD-AEE0-E048-918D-1FE4549385A9}" type="datetime1">
              <a:rPr lang="en-US" altLang="en-US" smtClean="0"/>
              <a:t>10/31/17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6D6E9-5636-0046-BEB1-D08818386B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3596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C41B02-99A4-624E-96E0-17FE2BED8740}" type="datetime1">
              <a:rPr lang="en-US" altLang="en-US" smtClean="0"/>
              <a:t>10/31/17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B6E7A-76F0-5843-AA66-1AD8773B32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0903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1AA21B-70D0-FE4A-B77D-89D033F1E9E9}" type="datetime1">
              <a:rPr lang="en-US" altLang="en-US" smtClean="0"/>
              <a:t>10/31/17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D2345B-D759-7B49-855C-4F25115425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9924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2" y="1456267"/>
            <a:ext cx="9024939" cy="6197600"/>
          </a:xfrm>
        </p:spPr>
        <p:txBody>
          <a:bodyPr anchor="b"/>
          <a:lstStyle>
            <a:lvl1pPr algn="l">
              <a:defRPr sz="8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150" y="1456269"/>
            <a:ext cx="15335250" cy="31216603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2" y="7653869"/>
            <a:ext cx="9024939" cy="25019003"/>
          </a:xfrm>
        </p:spPr>
        <p:txBody>
          <a:bodyPr/>
          <a:lstStyle>
            <a:lvl1pPr marL="0" indent="0">
              <a:buNone/>
              <a:defRPr sz="5600"/>
            </a:lvl1pPr>
            <a:lvl2pPr marL="1828800" indent="0">
              <a:buNone/>
              <a:defRPr sz="4800"/>
            </a:lvl2pPr>
            <a:lvl3pPr marL="3657600" indent="0">
              <a:buNone/>
              <a:defRPr sz="4000"/>
            </a:lvl3pPr>
            <a:lvl4pPr marL="5486400" indent="0">
              <a:buNone/>
              <a:defRPr sz="3600"/>
            </a:lvl4pPr>
            <a:lvl5pPr marL="7315200" indent="0">
              <a:buNone/>
              <a:defRPr sz="3600"/>
            </a:lvl5pPr>
            <a:lvl6pPr marL="9144000" indent="0">
              <a:buNone/>
              <a:defRPr sz="3600"/>
            </a:lvl6pPr>
            <a:lvl7pPr marL="10972800" indent="0">
              <a:buNone/>
              <a:defRPr sz="3600"/>
            </a:lvl7pPr>
            <a:lvl8pPr marL="12801600" indent="0">
              <a:buNone/>
              <a:defRPr sz="3600"/>
            </a:lvl8pPr>
            <a:lvl9pPr marL="14630400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638361-AA2F-8440-9463-173E61B275FC}" type="datetime1">
              <a:rPr lang="en-US" altLang="en-US" smtClean="0"/>
              <a:t>10/31/17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839F6-C36E-FB4F-81D4-554DC31A91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3878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864" y="25603200"/>
            <a:ext cx="16459200" cy="3022603"/>
          </a:xfrm>
        </p:spPr>
        <p:txBody>
          <a:bodyPr anchor="b"/>
          <a:lstStyle>
            <a:lvl1pPr algn="l">
              <a:defRPr sz="8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864" y="3268133"/>
            <a:ext cx="16459200" cy="21945600"/>
          </a:xfrm>
        </p:spPr>
        <p:txBody>
          <a:bodyPr rtlCol="0">
            <a:normAutofit/>
          </a:bodyPr>
          <a:lstStyle>
            <a:lvl1pPr marL="0" indent="0">
              <a:buNone/>
              <a:defRPr sz="12800"/>
            </a:lvl1pPr>
            <a:lvl2pPr marL="1828800" indent="0">
              <a:buNone/>
              <a:defRPr sz="11200"/>
            </a:lvl2pPr>
            <a:lvl3pPr marL="3657600" indent="0">
              <a:buNone/>
              <a:defRPr sz="9600"/>
            </a:lvl3pPr>
            <a:lvl4pPr marL="5486400" indent="0">
              <a:buNone/>
              <a:defRPr sz="8000"/>
            </a:lvl4pPr>
            <a:lvl5pPr marL="7315200" indent="0">
              <a:buNone/>
              <a:defRPr sz="8000"/>
            </a:lvl5pPr>
            <a:lvl6pPr marL="9144000" indent="0">
              <a:buNone/>
              <a:defRPr sz="8000"/>
            </a:lvl6pPr>
            <a:lvl7pPr marL="10972800" indent="0">
              <a:buNone/>
              <a:defRPr sz="8000"/>
            </a:lvl7pPr>
            <a:lvl8pPr marL="12801600" indent="0">
              <a:buNone/>
              <a:defRPr sz="8000"/>
            </a:lvl8pPr>
            <a:lvl9pPr marL="14630400" indent="0">
              <a:buNone/>
              <a:defRPr sz="8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864" y="28625803"/>
            <a:ext cx="16459200" cy="4292597"/>
          </a:xfrm>
        </p:spPr>
        <p:txBody>
          <a:bodyPr/>
          <a:lstStyle>
            <a:lvl1pPr marL="0" indent="0">
              <a:buNone/>
              <a:defRPr sz="5600"/>
            </a:lvl1pPr>
            <a:lvl2pPr marL="1828800" indent="0">
              <a:buNone/>
              <a:defRPr sz="4800"/>
            </a:lvl2pPr>
            <a:lvl3pPr marL="3657600" indent="0">
              <a:buNone/>
              <a:defRPr sz="4000"/>
            </a:lvl3pPr>
            <a:lvl4pPr marL="5486400" indent="0">
              <a:buNone/>
              <a:defRPr sz="3600"/>
            </a:lvl4pPr>
            <a:lvl5pPr marL="7315200" indent="0">
              <a:buNone/>
              <a:defRPr sz="3600"/>
            </a:lvl5pPr>
            <a:lvl6pPr marL="9144000" indent="0">
              <a:buNone/>
              <a:defRPr sz="3600"/>
            </a:lvl6pPr>
            <a:lvl7pPr marL="10972800" indent="0">
              <a:buNone/>
              <a:defRPr sz="3600"/>
            </a:lvl7pPr>
            <a:lvl8pPr marL="12801600" indent="0">
              <a:buNone/>
              <a:defRPr sz="3600"/>
            </a:lvl8pPr>
            <a:lvl9pPr marL="14630400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F12B0A-FF2B-4B48-83AB-69356E5B56DB}" type="datetime1">
              <a:rPr lang="en-US" altLang="en-US" smtClean="0"/>
              <a:t>10/31/17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425D6-B8C1-A34D-929C-F00840AC32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178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371600" y="1465263"/>
            <a:ext cx="246888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371600" y="8534400"/>
            <a:ext cx="24688800" cy="2413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71600" y="33901063"/>
            <a:ext cx="6400800" cy="1946275"/>
          </a:xfrm>
          <a:prstGeom prst="rect">
            <a:avLst/>
          </a:prstGeom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</a:bodyPr>
          <a:lstStyle>
            <a:lvl1pPr>
              <a:defRPr sz="48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DBAEF236-8F70-304D-8928-5E711761D5B8}" type="datetime1">
              <a:rPr lang="en-US" altLang="en-US" smtClean="0"/>
              <a:t>10/31/17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72600" y="33901063"/>
            <a:ext cx="8686800" cy="1946275"/>
          </a:xfrm>
          <a:prstGeom prst="rect">
            <a:avLst/>
          </a:prstGeom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</a:bodyPr>
          <a:lstStyle>
            <a:lvl1pPr algn="ctr">
              <a:defRPr sz="4800">
                <a:solidFill>
                  <a:srgbClr val="89898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659600" y="33901063"/>
            <a:ext cx="6400800" cy="1946275"/>
          </a:xfrm>
          <a:prstGeom prst="rect">
            <a:avLst/>
          </a:prstGeom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</a:bodyPr>
          <a:lstStyle>
            <a:lvl1pPr algn="r">
              <a:defRPr sz="48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16906D25-5BF4-C248-8085-602A80377C9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1828800" rtl="0" eaLnBrk="0" fontAlgn="base" hangingPunct="0">
        <a:spcBef>
          <a:spcPct val="0"/>
        </a:spcBef>
        <a:spcAft>
          <a:spcPct val="0"/>
        </a:spcAft>
        <a:defRPr sz="176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1828800" rtl="0" eaLnBrk="0" fontAlgn="base" hangingPunct="0"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1828800" rtl="0" eaLnBrk="0" fontAlgn="base" hangingPunct="0"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1828800" rtl="0" eaLnBrk="0" fontAlgn="base" hangingPunct="0"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1828800" rtl="0" eaLnBrk="0" fontAlgn="base" hangingPunct="0"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1828800" rtl="0" fontAlgn="base"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1828800" rtl="0" fontAlgn="base"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1828800" rtl="0" fontAlgn="base"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1828800" rtl="0" fontAlgn="base"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1371600" indent="-1371600" algn="l" defTabSz="18288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28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2971800" indent="-1143000" algn="l" defTabSz="18288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12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4572000" indent="-914400" algn="l" defTabSz="18288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96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6400800" indent="-914400" algn="l" defTabSz="18288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8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8229600" indent="-914400" algn="l" defTabSz="18288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8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0058400" indent="-914400" algn="l" defTabSz="1828800" rtl="0" eaLnBrk="1" latinLnBrk="0" hangingPunct="1">
        <a:spcBef>
          <a:spcPct val="20000"/>
        </a:spcBef>
        <a:buFont typeface="Arial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0" indent="-914400" algn="l" defTabSz="1828800" rtl="0" eaLnBrk="1" latinLnBrk="0" hangingPunct="1">
        <a:spcBef>
          <a:spcPct val="20000"/>
        </a:spcBef>
        <a:buFont typeface="Arial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0" indent="-914400" algn="l" defTabSz="1828800" rtl="0" eaLnBrk="1" latinLnBrk="0" hangingPunct="1">
        <a:spcBef>
          <a:spcPct val="20000"/>
        </a:spcBef>
        <a:buFont typeface="Arial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0" indent="-914400" algn="l" defTabSz="1828800" rtl="0" eaLnBrk="1" latinLnBrk="0" hangingPunct="1">
        <a:spcBef>
          <a:spcPct val="20000"/>
        </a:spcBef>
        <a:buFont typeface="Arial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0" algn="l" defTabSz="18288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algn="l" defTabSz="18288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0" algn="l" defTabSz="18288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0" algn="l" defTabSz="18288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0" algn="l" defTabSz="18288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0" algn="l" defTabSz="18288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0" algn="l" defTabSz="18288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0" algn="l" defTabSz="18288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 txBox="1">
            <a:spLocks/>
          </p:cNvSpPr>
          <p:nvPr/>
        </p:nvSpPr>
        <p:spPr bwMode="auto">
          <a:xfrm>
            <a:off x="914400" y="1160463"/>
            <a:ext cx="256032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182880" rIns="365760" bIns="182880"/>
          <a:lstStyle>
            <a:lvl1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altLang="en-US" sz="8000" b="1">
                <a:solidFill>
                  <a:srgbClr val="176198"/>
                </a:solidFill>
                <a:latin typeface="MyriadPro-Regular" charset="0"/>
              </a:rPr>
              <a:t>DYNAMIC TESTING OF BRIDGE ABUTMENT WALL</a:t>
            </a:r>
          </a:p>
          <a:p>
            <a:pPr algn="ctr" eaLnBrk="1" hangingPunct="1">
              <a:lnSpc>
                <a:spcPct val="70000"/>
              </a:lnSpc>
            </a:pPr>
            <a:endParaRPr lang="en-US" altLang="en-US" sz="2000">
              <a:solidFill>
                <a:srgbClr val="545454"/>
              </a:solidFill>
              <a:latin typeface="MyriadPro-Regular" charset="0"/>
            </a:endParaRPr>
          </a:p>
          <a:p>
            <a:pPr algn="ctr" eaLnBrk="1" hangingPunct="1">
              <a:lnSpc>
                <a:spcPct val="70000"/>
              </a:lnSpc>
            </a:pPr>
            <a:r>
              <a:rPr lang="en-US" altLang="en-US" sz="6000" i="1">
                <a:solidFill>
                  <a:srgbClr val="545454"/>
                </a:solidFill>
                <a:latin typeface="MyriadPro-Regular" charset="0"/>
              </a:rPr>
              <a:t>PEER Transportation Systems Research Program</a:t>
            </a:r>
            <a:endParaRPr lang="en-US" altLang="en-US" sz="4600" i="1">
              <a:latin typeface="Calibri" charset="0"/>
            </a:endParaRPr>
          </a:p>
        </p:txBody>
      </p:sp>
      <p:sp>
        <p:nvSpPr>
          <p:cNvPr id="13315" name="Text Placeholder 2"/>
          <p:cNvSpPr txBox="1">
            <a:spLocks/>
          </p:cNvSpPr>
          <p:nvPr/>
        </p:nvSpPr>
        <p:spPr bwMode="auto">
          <a:xfrm>
            <a:off x="1403350" y="5181600"/>
            <a:ext cx="24688800" cy="2781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182880" rIns="365760" bIns="182880"/>
          <a:lstStyle>
            <a:lvl1pPr marL="1371600" indent="-137160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altLang="en-US" i="1"/>
              <a:t/>
            </a:r>
            <a:br>
              <a:rPr lang="en-US" altLang="en-US" i="1"/>
            </a:br>
            <a:endParaRPr lang="en-US" altLang="en-US" sz="7000">
              <a:latin typeface="Calibri" charset="0"/>
            </a:endParaRPr>
          </a:p>
        </p:txBody>
      </p:sp>
      <p:sp>
        <p:nvSpPr>
          <p:cNvPr id="13316" name="Title Placeholder 1"/>
          <p:cNvSpPr txBox="1">
            <a:spLocks/>
          </p:cNvSpPr>
          <p:nvPr/>
        </p:nvSpPr>
        <p:spPr bwMode="auto">
          <a:xfrm>
            <a:off x="914400" y="3294063"/>
            <a:ext cx="25603200" cy="188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182880" rIns="365760" bIns="182880"/>
          <a:lstStyle>
            <a:lvl1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800" i="1"/>
              <a:t>Principal Investigator:</a:t>
            </a:r>
            <a:r>
              <a:rPr lang="en-US" altLang="en-US" sz="3600" i="1"/>
              <a:t> </a:t>
            </a:r>
            <a:r>
              <a:rPr lang="en-US" altLang="en-US" sz="3600"/>
              <a:t>Joe T. Researcher, UC Davis</a:t>
            </a:r>
            <a:br>
              <a:rPr lang="en-US" altLang="en-US" sz="3600"/>
            </a:br>
            <a:r>
              <a:rPr lang="en-US" altLang="en-US" sz="2800" i="1"/>
              <a:t>Student Investigators:</a:t>
            </a:r>
            <a:r>
              <a:rPr lang="en-US" altLang="en-US" sz="3600" i="1"/>
              <a:t> </a:t>
            </a:r>
            <a:r>
              <a:rPr lang="en-US" altLang="en-US" sz="3600"/>
              <a:t>Sue A. Researcher &amp; Bob C. Researcher, UC Davis</a:t>
            </a:r>
            <a:br>
              <a:rPr lang="en-US" altLang="en-US" sz="3600"/>
            </a:br>
            <a:r>
              <a:rPr lang="en-US" altLang="en-US" sz="3600">
                <a:solidFill>
                  <a:schemeClr val="tx2"/>
                </a:solidFill>
              </a:rPr>
              <a:t>Advanced Testing Laboratory, University of California Davis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32994600"/>
            <a:ext cx="27432000" cy="35814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11" y="33121251"/>
            <a:ext cx="26063889" cy="322614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eer_2017_poster_template" id="{9F425596-7ED2-C74F-A6FA-EA19B3AD1DF6}" vid="{29D694BB-73F1-524F-BF0A-CB6A8FBE80F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22</Words>
  <Application>Microsoft Macintosh PowerPoint</Application>
  <PresentationFormat>Custom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MyriadPro-Regular</vt:lpstr>
      <vt:lpstr>Office Theme</vt:lpstr>
      <vt:lpstr>PowerPoint Presentation</vt:lpstr>
    </vt:vector>
  </TitlesOfParts>
  <Company>PEER Center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PEER Center</dc:creator>
  <cp:lastModifiedBy>Microsoft Office User</cp:lastModifiedBy>
  <cp:revision>17</cp:revision>
  <dcterms:created xsi:type="dcterms:W3CDTF">2009-08-19T17:16:49Z</dcterms:created>
  <dcterms:modified xsi:type="dcterms:W3CDTF">2017-10-31T23:08:37Z</dcterms:modified>
</cp:coreProperties>
</file>